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sldIdLst>
    <p:sldId id="259" r:id="rId2"/>
    <p:sldId id="265" r:id="rId3"/>
    <p:sldId id="267" r:id="rId4"/>
    <p:sldId id="256" r:id="rId5"/>
    <p:sldId id="260" r:id="rId6"/>
    <p:sldId id="261" r:id="rId7"/>
    <p:sldId id="264" r:id="rId8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9900"/>
    <a:srgbClr val="FF3300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76" autoAdjust="0"/>
    <p:restoredTop sz="94660"/>
  </p:normalViewPr>
  <p:slideViewPr>
    <p:cSldViewPr showGuides="1">
      <p:cViewPr varScale="1">
        <p:scale>
          <a:sx n="59" d="100"/>
          <a:sy n="59" d="100"/>
        </p:scale>
        <p:origin x="1579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361EF88-F0D2-0AAE-9D4C-169442B4F46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0AFF26F-9682-CC46-2044-C0D75C6AF65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altLang="de-DE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852963DA-C5DF-E363-E974-6C6754CCAE35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0DFD8AF1-2835-CA3E-08F1-5ECADDEFCB2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5139B539-1468-2936-B25F-52C6476B747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altLang="de-DE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9C2D4D4A-2716-EDCB-693C-B50FA2473C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3B9C4CB-B355-4D2B-8459-701E0DFC8D50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31698-3147-6D33-A1B3-163B1C17C8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D348154-775B-C34B-1F77-B5481D6DAE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18180E-C8D6-7389-223A-ED1D07F95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3AD4F0-79E5-0D3E-C07E-C4B09466F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64FE2B-F9F4-7CDC-2167-BF7E82EBF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EB065-5D40-421B-BA90-7AEA18117FCF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34057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77F6CC-00C5-C7C5-C55A-66D39E26A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C48BA9-C92E-E408-0A6B-D415D72520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81DD4E-698F-C4BE-55D4-1F9946D77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84AEDE-C839-AA88-DFDB-96EEF574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9D6533-379B-B53C-2034-28C30887B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A036E1-DDFD-4818-BB00-D952FABAF7C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91425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3E4F83-213D-1F17-9D1C-06AFD61A7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4E766C8-D2A7-5F16-F670-19C3D86FE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4EBE8C-CC8F-7CE0-B10F-343853ABB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99A254-96D6-EC06-D6B6-8B69DAA8B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ED7136-B0DD-BF3D-17AA-1EE30CD84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AA0DF8-7842-4F4E-BAAF-22E84FE85C7A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7224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51F9C5-E9C2-2F36-33D1-C40C2932E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44759AC-4746-6893-1CB9-8B553C99A5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E7DBBD5-2A06-EEA8-D31C-768071D16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5521A8D-05B4-7640-E16B-39A63AC35E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11A4AC-8A2F-548D-DDB5-E8DAC29BF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0191B50-EDE8-5761-AB15-5AD6C0B96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C0D69-4D0A-4AC1-80C1-F965D951A6B9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96377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BC32AD-B632-65A7-E98C-FCE09339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1B3F518-D936-DCDF-7769-0054FA355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BB31EDE-D6F3-019F-0760-ECF009F508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9546FF3-56B6-45CE-B35D-29739E1837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693CC9D-C25F-51AF-6106-6F9428CEE4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91CCD2D-EB56-6CEC-5F06-DCAB7ABE6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621599D-B59B-61F2-2946-0EE846E02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B0F45E3-473B-715C-F5A0-D0AEFC5EE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43611-6D40-4D29-947A-B0257CC0AF3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5937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B11B1D-0BF5-ABB2-9322-1F16E44FB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EB7A753-BE8F-9386-9112-5C101A2D3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2FFE519-85FB-8752-8C2B-19DB73DAA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EE9C3E9-1863-4AD1-C926-85D20C74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5EA500-1190-45AB-9B1C-48EEBBE86B3C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57784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49E31CF-6A33-FF8A-2C27-B98F8145F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AFE379A-33A8-3CA5-9164-68C7473B6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F7C8CF3-0CE3-418E-E4DF-FF978D6F1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45C3B2-453C-4A81-BEEC-1382AFA18E88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80814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85CC76-935B-FCE4-E52B-7B83CE603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989FE1-7025-7840-FF5C-2A8C9936C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CECAB9E-2DAE-D5A6-2425-6839F5F435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6EA3529-170D-1B56-A01D-751D7D3EE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220D836-E1BF-C539-09F2-1E78FDDA6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EB700F5-07EB-7D96-79D7-5274EDBC8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A7BA9-9554-4C93-87A8-F023A26F468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72448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1FE0B9-A914-E2B8-6606-2E6A6E6E9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3D44004-A6C4-9F18-2E67-5FCA0175E3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AC98B66-ED6F-7955-7FEE-0AA22F01A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A3BE2C-812C-2FD8-CEFC-A791BB773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D0DB4EB-C225-23FD-613F-AAE5AD3C3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A14C5F0-3ED4-2424-3E6E-F388E801A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35C70F-A07E-402E-8403-3BD93380694B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12885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17C968-FF08-DAF1-2DBF-BEDD7C213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C6FBF96-A820-C19E-47DA-2DA87A5843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342FB28-398E-4C05-D90C-58F5A5413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07D1D03-EFB0-87D1-1BEC-550DEE350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2B5AC8-6389-FDE7-A53F-0CDF3E532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14001E-0AF8-4607-91B3-F01CC400782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616965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970A3FF-58B6-27FD-746B-C9AC3C21C4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4039465-C369-EF1A-076D-F1BEECAA2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DF59EBA-EC89-DF62-14F2-FEFB1C3C9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17F5052-C723-54AD-65E5-963DBDA7F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 alt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8E2966-F421-C641-055D-E4CBC196A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0048F-2032-4ED5-BE37-59A06BA69FE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93126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100000">
              <a:srgbClr val="FFCC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4B43218-7C6A-FDA9-2D34-C62B6A0FFB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E63D878-D449-DEE5-B912-9FF6DB0D39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FABD9AB-F975-0A83-44A9-CF553808F5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 altLang="de-DE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23DAEEE-6106-944E-40AE-8E5EF10008D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 altLang="de-DE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0F6F2BD-A9AF-D725-E26E-6410284D2D8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8146261-8A5E-43D6-87F5-3E7D5BA5B7D6}" type="slidenum">
              <a:rPr lang="de-DE" altLang="de-DE"/>
              <a:pPr/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D4D6CD2-9076-2EB9-09D1-F74C8E24F48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de-DE" altLang="de-DE" sz="4400" b="1">
                <a:solidFill>
                  <a:srgbClr val="FF3300"/>
                </a:solidFill>
              </a:rPr>
              <a:t>Schatten bei Parallelbeleuchtung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AutoShape 4">
            <a:extLst>
              <a:ext uri="{FF2B5EF4-FFF2-40B4-BE49-F238E27FC236}">
                <a16:creationId xmlns:a16="http://schemas.microsoft.com/office/drawing/2014/main" id="{4B533D86-A31C-9429-D1D5-1A50AB9ACF78}"/>
              </a:ext>
            </a:extLst>
          </p:cNvPr>
          <p:cNvSpPr>
            <a:spLocks noChangeArrowheads="1"/>
          </p:cNvSpPr>
          <p:nvPr/>
        </p:nvSpPr>
        <p:spPr bwMode="auto">
          <a:xfrm rot="-377931">
            <a:off x="7667625" y="765175"/>
            <a:ext cx="1296988" cy="1079500"/>
          </a:xfrm>
          <a:prstGeom prst="sun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12293" name="Text Box 5">
            <a:extLst>
              <a:ext uri="{FF2B5EF4-FFF2-40B4-BE49-F238E27FC236}">
                <a16:creationId xmlns:a16="http://schemas.microsoft.com/office/drawing/2014/main" id="{3B36F108-7AA3-23CB-D2A7-6422E437B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260350"/>
            <a:ext cx="5472112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2400">
                <a:solidFill>
                  <a:srgbClr val="FF3300"/>
                </a:solidFill>
              </a:rPr>
              <a:t>Da die Sonne von der Erde sehr weit weg ist, können wir uns die</a:t>
            </a:r>
            <a:r>
              <a:rPr lang="de-DE" altLang="de-DE" sz="2400" b="1">
                <a:solidFill>
                  <a:srgbClr val="FF3300"/>
                </a:solidFill>
              </a:rPr>
              <a:t> Sonnenstrahlen</a:t>
            </a:r>
            <a:r>
              <a:rPr lang="de-DE" altLang="de-DE" sz="2400">
                <a:solidFill>
                  <a:srgbClr val="FF3300"/>
                </a:solidFill>
              </a:rPr>
              <a:t> nahezu parallel zueinander vorstellen. </a:t>
            </a:r>
          </a:p>
        </p:txBody>
      </p:sp>
      <p:sp>
        <p:nvSpPr>
          <p:cNvPr id="12295" name="AutoShape 7">
            <a:extLst>
              <a:ext uri="{FF2B5EF4-FFF2-40B4-BE49-F238E27FC236}">
                <a16:creationId xmlns:a16="http://schemas.microsoft.com/office/drawing/2014/main" id="{1D6F9CB1-9D05-76EB-982A-6002E7EE9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3284538"/>
            <a:ext cx="7273925" cy="2519362"/>
          </a:xfrm>
          <a:prstGeom prst="parallelogram">
            <a:avLst>
              <a:gd name="adj" fmla="val 119485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12303" name="Line 15">
            <a:extLst>
              <a:ext uri="{FF2B5EF4-FFF2-40B4-BE49-F238E27FC236}">
                <a16:creationId xmlns:a16="http://schemas.microsoft.com/office/drawing/2014/main" id="{6CF04BF6-96BF-ABAF-C1AD-CA8BD2E666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11638" y="1700213"/>
            <a:ext cx="2881312" cy="23749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7" name="Line 19">
            <a:extLst>
              <a:ext uri="{FF2B5EF4-FFF2-40B4-BE49-F238E27FC236}">
                <a16:creationId xmlns:a16="http://schemas.microsoft.com/office/drawing/2014/main" id="{61CFEE96-AF76-337D-C763-38B77BC6E3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95738" y="2349500"/>
            <a:ext cx="2881312" cy="23749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8" name="Line 20">
            <a:extLst>
              <a:ext uri="{FF2B5EF4-FFF2-40B4-BE49-F238E27FC236}">
                <a16:creationId xmlns:a16="http://schemas.microsoft.com/office/drawing/2014/main" id="{F68C7439-E352-9CAD-D8D8-3DAADC123F2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16463" y="2205038"/>
            <a:ext cx="2881312" cy="23749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2309" name="Line 21">
            <a:extLst>
              <a:ext uri="{FF2B5EF4-FFF2-40B4-BE49-F238E27FC236}">
                <a16:creationId xmlns:a16="http://schemas.microsoft.com/office/drawing/2014/main" id="{E42F7F34-12E9-8A24-58AB-4A8201B429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59338" y="2636838"/>
            <a:ext cx="2881312" cy="23749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12324" name="Group 36">
            <a:extLst>
              <a:ext uri="{FF2B5EF4-FFF2-40B4-BE49-F238E27FC236}">
                <a16:creationId xmlns:a16="http://schemas.microsoft.com/office/drawing/2014/main" id="{22A3F6A8-ED31-5BE4-8DDE-0CA21CCFAD27}"/>
              </a:ext>
            </a:extLst>
          </p:cNvPr>
          <p:cNvGrpSpPr>
            <a:grpSpLocks/>
          </p:cNvGrpSpPr>
          <p:nvPr/>
        </p:nvGrpSpPr>
        <p:grpSpPr bwMode="auto">
          <a:xfrm>
            <a:off x="6334125" y="2192338"/>
            <a:ext cx="958850" cy="919162"/>
            <a:chOff x="3990" y="1381"/>
            <a:chExt cx="604" cy="579"/>
          </a:xfrm>
        </p:grpSpPr>
        <p:grpSp>
          <p:nvGrpSpPr>
            <p:cNvPr id="12310" name="Group 22">
              <a:extLst>
                <a:ext uri="{FF2B5EF4-FFF2-40B4-BE49-F238E27FC236}">
                  <a16:creationId xmlns:a16="http://schemas.microsoft.com/office/drawing/2014/main" id="{DE9D9AA5-D2C3-68C6-3FCD-73A6BCF6EB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3" y="1892"/>
              <a:ext cx="111" cy="68"/>
              <a:chOff x="3676" y="2069"/>
              <a:chExt cx="111" cy="68"/>
            </a:xfrm>
          </p:grpSpPr>
          <p:sp>
            <p:nvSpPr>
              <p:cNvPr id="12311" name="Line 23">
                <a:extLst>
                  <a:ext uri="{FF2B5EF4-FFF2-40B4-BE49-F238E27FC236}">
                    <a16:creationId xmlns:a16="http://schemas.microsoft.com/office/drawing/2014/main" id="{65E676FA-2B68-B6F5-8FA7-C8FD86C1CA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2069"/>
                <a:ext cx="91" cy="4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2312" name="Line 24">
                <a:extLst>
                  <a:ext uri="{FF2B5EF4-FFF2-40B4-BE49-F238E27FC236}">
                    <a16:creationId xmlns:a16="http://schemas.microsoft.com/office/drawing/2014/main" id="{5A6ADC52-A1FE-74D8-EF86-B3F18DBA64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6" y="2091"/>
                <a:ext cx="91" cy="4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</p:grpSp>
        <p:grpSp>
          <p:nvGrpSpPr>
            <p:cNvPr id="12313" name="Group 25">
              <a:extLst>
                <a:ext uri="{FF2B5EF4-FFF2-40B4-BE49-F238E27FC236}">
                  <a16:creationId xmlns:a16="http://schemas.microsoft.com/office/drawing/2014/main" id="{FBA14FCC-3A01-DC84-3C36-9D0335975B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90" y="1381"/>
              <a:ext cx="111" cy="68"/>
              <a:chOff x="3676" y="2069"/>
              <a:chExt cx="111" cy="68"/>
            </a:xfrm>
          </p:grpSpPr>
          <p:sp>
            <p:nvSpPr>
              <p:cNvPr id="12314" name="Line 26">
                <a:extLst>
                  <a:ext uri="{FF2B5EF4-FFF2-40B4-BE49-F238E27FC236}">
                    <a16:creationId xmlns:a16="http://schemas.microsoft.com/office/drawing/2014/main" id="{820CCE5A-A3E4-F6DA-46B5-8D60B7B739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2069"/>
                <a:ext cx="91" cy="4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2315" name="Line 27">
                <a:extLst>
                  <a:ext uri="{FF2B5EF4-FFF2-40B4-BE49-F238E27FC236}">
                    <a16:creationId xmlns:a16="http://schemas.microsoft.com/office/drawing/2014/main" id="{909F40C7-843E-FC65-728A-AF242BA614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6" y="2091"/>
                <a:ext cx="91" cy="4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</p:grpSp>
        <p:grpSp>
          <p:nvGrpSpPr>
            <p:cNvPr id="12316" name="Group 28">
              <a:extLst>
                <a:ext uri="{FF2B5EF4-FFF2-40B4-BE49-F238E27FC236}">
                  <a16:creationId xmlns:a16="http://schemas.microsoft.com/office/drawing/2014/main" id="{7DB6C410-38BE-B5CD-A9F9-DB36DF7832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28" y="1632"/>
              <a:ext cx="111" cy="68"/>
              <a:chOff x="3676" y="2069"/>
              <a:chExt cx="111" cy="68"/>
            </a:xfrm>
          </p:grpSpPr>
          <p:sp>
            <p:nvSpPr>
              <p:cNvPr id="12317" name="Line 29">
                <a:extLst>
                  <a:ext uri="{FF2B5EF4-FFF2-40B4-BE49-F238E27FC236}">
                    <a16:creationId xmlns:a16="http://schemas.microsoft.com/office/drawing/2014/main" id="{E9E0F8AD-BC16-A97D-065C-451D32F84C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2069"/>
                <a:ext cx="91" cy="4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2318" name="Line 30">
                <a:extLst>
                  <a:ext uri="{FF2B5EF4-FFF2-40B4-BE49-F238E27FC236}">
                    <a16:creationId xmlns:a16="http://schemas.microsoft.com/office/drawing/2014/main" id="{426125ED-F7B3-D6E0-626A-DC09257AF4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6" y="2091"/>
                <a:ext cx="91" cy="4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</p:grpSp>
        <p:grpSp>
          <p:nvGrpSpPr>
            <p:cNvPr id="12319" name="Group 31">
              <a:extLst>
                <a:ext uri="{FF2B5EF4-FFF2-40B4-BE49-F238E27FC236}">
                  <a16:creationId xmlns:a16="http://schemas.microsoft.com/office/drawing/2014/main" id="{D58C5198-F522-BCC2-FD51-30E510055C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68" y="1670"/>
              <a:ext cx="111" cy="68"/>
              <a:chOff x="3676" y="2069"/>
              <a:chExt cx="111" cy="68"/>
            </a:xfrm>
          </p:grpSpPr>
          <p:sp>
            <p:nvSpPr>
              <p:cNvPr id="12320" name="Line 32">
                <a:extLst>
                  <a:ext uri="{FF2B5EF4-FFF2-40B4-BE49-F238E27FC236}">
                    <a16:creationId xmlns:a16="http://schemas.microsoft.com/office/drawing/2014/main" id="{1A16B1D6-334C-5D3A-5D40-784626F6F8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2069"/>
                <a:ext cx="91" cy="4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2321" name="Line 33">
                <a:extLst>
                  <a:ext uri="{FF2B5EF4-FFF2-40B4-BE49-F238E27FC236}">
                    <a16:creationId xmlns:a16="http://schemas.microsoft.com/office/drawing/2014/main" id="{F8737315-938E-5696-D7C4-65318FA4DB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6" y="2091"/>
                <a:ext cx="91" cy="4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</p:grpSp>
      </p:grpSp>
      <p:sp>
        <p:nvSpPr>
          <p:cNvPr id="12323" name="Text Box 35">
            <a:extLst>
              <a:ext uri="{FF2B5EF4-FFF2-40B4-BE49-F238E27FC236}">
                <a16:creationId xmlns:a16="http://schemas.microsoft.com/office/drawing/2014/main" id="{19333E1E-7310-0254-6FE9-34D2674B9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1989138"/>
            <a:ext cx="3384550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2400">
                <a:solidFill>
                  <a:srgbClr val="FF3300"/>
                </a:solidFill>
              </a:rPr>
              <a:t>Sie können daher als </a:t>
            </a:r>
            <a:r>
              <a:rPr lang="de-DE" altLang="de-DE" sz="2400" b="1">
                <a:solidFill>
                  <a:srgbClr val="FF3300"/>
                </a:solidFill>
              </a:rPr>
              <a:t>Parallelbeleuchtung</a:t>
            </a:r>
            <a:r>
              <a:rPr lang="de-DE" altLang="de-DE" sz="2400">
                <a:solidFill>
                  <a:srgbClr val="FF3300"/>
                </a:solidFill>
              </a:rPr>
              <a:t> angesehen werden.  </a:t>
            </a:r>
          </a:p>
          <a:p>
            <a:pPr>
              <a:spcBef>
                <a:spcPct val="50000"/>
              </a:spcBef>
            </a:pPr>
            <a:endParaRPr lang="de-DE" altLang="de-DE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3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33B9340-7CDA-C8C1-9DE7-518313ADA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836613"/>
            <a:ext cx="6480175" cy="4824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14339" name="AutoShape 3">
            <a:extLst>
              <a:ext uri="{FF2B5EF4-FFF2-40B4-BE49-F238E27FC236}">
                <a16:creationId xmlns:a16="http://schemas.microsoft.com/office/drawing/2014/main" id="{52404334-7613-E16A-68A0-F6A5BCAB8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565400"/>
            <a:ext cx="6804025" cy="2519363"/>
          </a:xfrm>
          <a:prstGeom prst="parallelogram">
            <a:avLst>
              <a:gd name="adj" fmla="val 111766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14345" name="Line 9">
            <a:extLst>
              <a:ext uri="{FF2B5EF4-FFF2-40B4-BE49-F238E27FC236}">
                <a16:creationId xmlns:a16="http://schemas.microsoft.com/office/drawing/2014/main" id="{01915A7F-E2F2-F473-82E7-DA2787A7AD4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3438" y="4076700"/>
            <a:ext cx="865187" cy="288925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2" name="Line 16">
            <a:extLst>
              <a:ext uri="{FF2B5EF4-FFF2-40B4-BE49-F238E27FC236}">
                <a16:creationId xmlns:a16="http://schemas.microsoft.com/office/drawing/2014/main" id="{C12A57B7-C922-8EC9-EF4C-8B21E2A9C06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3716338"/>
            <a:ext cx="0" cy="6492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5" name="Text Box 19">
            <a:extLst>
              <a:ext uri="{FF2B5EF4-FFF2-40B4-BE49-F238E27FC236}">
                <a16:creationId xmlns:a16="http://schemas.microsoft.com/office/drawing/2014/main" id="{FC1F995D-03F6-7AC0-5461-26E697CF3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4365625"/>
            <a:ext cx="11509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400" b="1"/>
              <a:t>A</a:t>
            </a:r>
            <a:r>
              <a:rPr lang="de-DE" altLang="de-DE" sz="2400"/>
              <a:t>=</a:t>
            </a:r>
            <a:r>
              <a:rPr lang="de-DE" altLang="de-DE" sz="2400" b="1"/>
              <a:t>A</a:t>
            </a:r>
            <a:r>
              <a:rPr lang="de-DE" altLang="de-DE" sz="2400" baseline="30000"/>
              <a:t>s</a:t>
            </a:r>
          </a:p>
        </p:txBody>
      </p:sp>
      <p:grpSp>
        <p:nvGrpSpPr>
          <p:cNvPr id="14356" name="Group 20">
            <a:extLst>
              <a:ext uri="{FF2B5EF4-FFF2-40B4-BE49-F238E27FC236}">
                <a16:creationId xmlns:a16="http://schemas.microsoft.com/office/drawing/2014/main" id="{1D4B49BE-AD72-0B6F-BBA6-AFF86D89C2BE}"/>
              </a:ext>
            </a:extLst>
          </p:cNvPr>
          <p:cNvGrpSpPr>
            <a:grpSpLocks/>
          </p:cNvGrpSpPr>
          <p:nvPr/>
        </p:nvGrpSpPr>
        <p:grpSpPr bwMode="auto">
          <a:xfrm>
            <a:off x="8515350" y="2349500"/>
            <a:ext cx="176213" cy="107950"/>
            <a:chOff x="3676" y="2069"/>
            <a:chExt cx="111" cy="68"/>
          </a:xfrm>
        </p:grpSpPr>
        <p:sp>
          <p:nvSpPr>
            <p:cNvPr id="14357" name="Line 21">
              <a:extLst>
                <a:ext uri="{FF2B5EF4-FFF2-40B4-BE49-F238E27FC236}">
                  <a16:creationId xmlns:a16="http://schemas.microsoft.com/office/drawing/2014/main" id="{E77C98EA-F0CA-4878-E243-34E5EC5FA2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069"/>
              <a:ext cx="91" cy="4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58" name="Line 22">
              <a:extLst>
                <a:ext uri="{FF2B5EF4-FFF2-40B4-BE49-F238E27FC236}">
                  <a16:creationId xmlns:a16="http://schemas.microsoft.com/office/drawing/2014/main" id="{5AAA8779-56FB-68E2-A2D7-FE7193D121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6" y="2091"/>
              <a:ext cx="91" cy="4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4350" name="Line 14">
            <a:extLst>
              <a:ext uri="{FF2B5EF4-FFF2-40B4-BE49-F238E27FC236}">
                <a16:creationId xmlns:a16="http://schemas.microsoft.com/office/drawing/2014/main" id="{CEFF71BC-6B49-0F7F-2644-959AD2B194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33963" y="3127375"/>
            <a:ext cx="301625" cy="103188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14353" name="Line 17">
            <a:extLst>
              <a:ext uri="{FF2B5EF4-FFF2-40B4-BE49-F238E27FC236}">
                <a16:creationId xmlns:a16="http://schemas.microsoft.com/office/drawing/2014/main" id="{A60059A5-954A-76F6-DC65-D5680C72B93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0825" y="3021013"/>
            <a:ext cx="0" cy="201612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14377" name="Group 41">
            <a:extLst>
              <a:ext uri="{FF2B5EF4-FFF2-40B4-BE49-F238E27FC236}">
                <a16:creationId xmlns:a16="http://schemas.microsoft.com/office/drawing/2014/main" id="{E839642D-3ECA-7377-5BC3-5CAA251C1587}"/>
              </a:ext>
            </a:extLst>
          </p:cNvPr>
          <p:cNvGrpSpPr>
            <a:grpSpLocks/>
          </p:cNvGrpSpPr>
          <p:nvPr/>
        </p:nvGrpSpPr>
        <p:grpSpPr bwMode="auto">
          <a:xfrm>
            <a:off x="5038725" y="1412875"/>
            <a:ext cx="4105275" cy="1727200"/>
            <a:chOff x="3174" y="890"/>
            <a:chExt cx="2586" cy="1088"/>
          </a:xfrm>
        </p:grpSpPr>
        <p:sp>
          <p:nvSpPr>
            <p:cNvPr id="14348" name="Line 12">
              <a:extLst>
                <a:ext uri="{FF2B5EF4-FFF2-40B4-BE49-F238E27FC236}">
                  <a16:creationId xmlns:a16="http://schemas.microsoft.com/office/drawing/2014/main" id="{057601B6-1751-82BF-6856-FAE6937693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74" y="890"/>
              <a:ext cx="2586" cy="108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grpSp>
          <p:nvGrpSpPr>
            <p:cNvPr id="14359" name="Group 23">
              <a:extLst>
                <a:ext uri="{FF2B5EF4-FFF2-40B4-BE49-F238E27FC236}">
                  <a16:creationId xmlns:a16="http://schemas.microsoft.com/office/drawing/2014/main" id="{796FF356-A588-4AFD-BB24-E0D2BA083E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8" y="1253"/>
              <a:ext cx="111" cy="68"/>
              <a:chOff x="3676" y="2069"/>
              <a:chExt cx="111" cy="68"/>
            </a:xfrm>
          </p:grpSpPr>
          <p:sp>
            <p:nvSpPr>
              <p:cNvPr id="14360" name="Line 24">
                <a:extLst>
                  <a:ext uri="{FF2B5EF4-FFF2-40B4-BE49-F238E27FC236}">
                    <a16:creationId xmlns:a16="http://schemas.microsoft.com/office/drawing/2014/main" id="{6FB8DF97-7029-A1C8-8E1D-E5F3C367E0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2069"/>
                <a:ext cx="91" cy="4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4361" name="Line 25">
                <a:extLst>
                  <a:ext uri="{FF2B5EF4-FFF2-40B4-BE49-F238E27FC236}">
                    <a16:creationId xmlns:a16="http://schemas.microsoft.com/office/drawing/2014/main" id="{29D03CD9-95B2-D3C5-85C6-2C8B4FFB12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6" y="2091"/>
                <a:ext cx="91" cy="4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</p:grpSp>
      </p:grpSp>
      <p:sp>
        <p:nvSpPr>
          <p:cNvPr id="14362" name="Text Box 26">
            <a:extLst>
              <a:ext uri="{FF2B5EF4-FFF2-40B4-BE49-F238E27FC236}">
                <a16:creationId xmlns:a16="http://schemas.microsoft.com/office/drawing/2014/main" id="{3BBADCA4-CCC1-4F29-538D-7D2DEB3B4D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1800" y="4024313"/>
            <a:ext cx="574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400" b="1"/>
              <a:t>B</a:t>
            </a:r>
            <a:r>
              <a:rPr lang="de-DE" altLang="de-DE" sz="2400" baseline="30000"/>
              <a:t>s</a:t>
            </a:r>
          </a:p>
        </p:txBody>
      </p:sp>
      <p:sp>
        <p:nvSpPr>
          <p:cNvPr id="14363" name="Text Box 27">
            <a:extLst>
              <a:ext uri="{FF2B5EF4-FFF2-40B4-BE49-F238E27FC236}">
                <a16:creationId xmlns:a16="http://schemas.microsoft.com/office/drawing/2014/main" id="{4F94BE0A-4C86-DED0-675E-D82D0F52E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6225" y="3294063"/>
            <a:ext cx="504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sz="2400" b="1"/>
              <a:t>B</a:t>
            </a:r>
          </a:p>
        </p:txBody>
      </p:sp>
      <p:grpSp>
        <p:nvGrpSpPr>
          <p:cNvPr id="14373" name="Group 37">
            <a:extLst>
              <a:ext uri="{FF2B5EF4-FFF2-40B4-BE49-F238E27FC236}">
                <a16:creationId xmlns:a16="http://schemas.microsoft.com/office/drawing/2014/main" id="{23A1C09F-8048-0E75-1442-099F1EA79F75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2349500"/>
            <a:ext cx="4105275" cy="1727200"/>
            <a:chOff x="2925" y="1480"/>
            <a:chExt cx="2586" cy="1088"/>
          </a:xfrm>
        </p:grpSpPr>
        <p:sp>
          <p:nvSpPr>
            <p:cNvPr id="14346" name="Line 10">
              <a:extLst>
                <a:ext uri="{FF2B5EF4-FFF2-40B4-BE49-F238E27FC236}">
                  <a16:creationId xmlns:a16="http://schemas.microsoft.com/office/drawing/2014/main" id="{AC49121A-D835-594D-42D5-918C7EA520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5" y="1480"/>
              <a:ext cx="2586" cy="108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4369" name="Text Box 33">
              <a:extLst>
                <a:ext uri="{FF2B5EF4-FFF2-40B4-BE49-F238E27FC236}">
                  <a16:creationId xmlns:a16="http://schemas.microsoft.com/office/drawing/2014/main" id="{15CFB4F9-04B3-8384-DF5B-80BC8AD28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64" y="1879"/>
              <a:ext cx="31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e-DE" altLang="de-DE" sz="2400" b="1">
                  <a:solidFill>
                    <a:srgbClr val="FF3300"/>
                  </a:solidFill>
                </a:rPr>
                <a:t>p</a:t>
              </a:r>
            </a:p>
          </p:txBody>
        </p:sp>
      </p:grpSp>
      <p:sp>
        <p:nvSpPr>
          <p:cNvPr id="14371" name="Text Box 35">
            <a:extLst>
              <a:ext uri="{FF2B5EF4-FFF2-40B4-BE49-F238E27FC236}">
                <a16:creationId xmlns:a16="http://schemas.microsoft.com/office/drawing/2014/main" id="{43999285-72AF-F5F5-F7CC-0592B487D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549275"/>
            <a:ext cx="4248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e-DE" altLang="de-DE"/>
          </a:p>
        </p:txBody>
      </p:sp>
      <p:sp>
        <p:nvSpPr>
          <p:cNvPr id="14372" name="Text Box 36">
            <a:extLst>
              <a:ext uri="{FF2B5EF4-FFF2-40B4-BE49-F238E27FC236}">
                <a16:creationId xmlns:a16="http://schemas.microsoft.com/office/drawing/2014/main" id="{6CB19C14-4FCC-3F6F-F341-F47D747C60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908050"/>
            <a:ext cx="40322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2400">
                <a:solidFill>
                  <a:srgbClr val="FF3300"/>
                </a:solidFill>
              </a:rPr>
              <a:t>Der Schatten einer lotrechten Strecke AB liegt am Grundriss p´ des Lichtstrahls p durch B.</a:t>
            </a:r>
          </a:p>
        </p:txBody>
      </p:sp>
      <p:grpSp>
        <p:nvGrpSpPr>
          <p:cNvPr id="14376" name="Group 40">
            <a:extLst>
              <a:ext uri="{FF2B5EF4-FFF2-40B4-BE49-F238E27FC236}">
                <a16:creationId xmlns:a16="http://schemas.microsoft.com/office/drawing/2014/main" id="{1B1EBE3B-81E5-8AEF-9E81-03F1975E1309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4076700"/>
            <a:ext cx="2305050" cy="685800"/>
            <a:chOff x="2925" y="2568"/>
            <a:chExt cx="1452" cy="432"/>
          </a:xfrm>
        </p:grpSpPr>
        <p:grpSp>
          <p:nvGrpSpPr>
            <p:cNvPr id="14374" name="Group 38">
              <a:extLst>
                <a:ext uri="{FF2B5EF4-FFF2-40B4-BE49-F238E27FC236}">
                  <a16:creationId xmlns:a16="http://schemas.microsoft.com/office/drawing/2014/main" id="{0F17F6C6-6006-1993-AB4D-354C28DB59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0" y="2704"/>
              <a:ext cx="907" cy="296"/>
              <a:chOff x="3470" y="2704"/>
              <a:chExt cx="907" cy="296"/>
            </a:xfrm>
          </p:grpSpPr>
          <p:sp>
            <p:nvSpPr>
              <p:cNvPr id="14368" name="Line 32">
                <a:extLst>
                  <a:ext uri="{FF2B5EF4-FFF2-40B4-BE49-F238E27FC236}">
                    <a16:creationId xmlns:a16="http://schemas.microsoft.com/office/drawing/2014/main" id="{BEC771EB-FF86-022F-E2F3-49B0680F40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70" y="2750"/>
                <a:ext cx="736" cy="25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4370" name="Text Box 34">
                <a:extLst>
                  <a:ext uri="{FF2B5EF4-FFF2-40B4-BE49-F238E27FC236}">
                    <a16:creationId xmlns:a16="http://schemas.microsoft.com/office/drawing/2014/main" id="{1C004E9C-FCE2-B7DE-1CDE-A257DC7AC1F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59" y="2704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de-DE" altLang="de-DE" sz="2400" b="1">
                    <a:solidFill>
                      <a:schemeClr val="accent2"/>
                    </a:solidFill>
                  </a:rPr>
                  <a:t>p´</a:t>
                </a:r>
              </a:p>
            </p:txBody>
          </p:sp>
        </p:grpSp>
        <p:sp>
          <p:nvSpPr>
            <p:cNvPr id="14375" name="Line 39">
              <a:extLst>
                <a:ext uri="{FF2B5EF4-FFF2-40B4-BE49-F238E27FC236}">
                  <a16:creationId xmlns:a16="http://schemas.microsoft.com/office/drawing/2014/main" id="{F1CC8DA3-DAD7-D523-A973-037693F976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5" y="2568"/>
              <a:ext cx="545" cy="182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55" grpId="0"/>
      <p:bldP spid="14362" grpId="0"/>
      <p:bldP spid="14363" grpId="0"/>
      <p:bldP spid="143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>
            <a:extLst>
              <a:ext uri="{FF2B5EF4-FFF2-40B4-BE49-F238E27FC236}">
                <a16:creationId xmlns:a16="http://schemas.microsoft.com/office/drawing/2014/main" id="{58B30AE7-19F1-A0FC-507F-7D1B4CE48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t="18196" r="22249" b="21803"/>
          <a:stretch>
            <a:fillRect/>
          </a:stretch>
        </p:blipFill>
        <p:spPr bwMode="auto">
          <a:xfrm>
            <a:off x="4716463" y="476250"/>
            <a:ext cx="4175125" cy="327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6D218299-E956-5A3D-5CE1-C46E278FD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284538"/>
            <a:ext cx="4321175" cy="324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6" name="Text Box 8">
            <a:extLst>
              <a:ext uri="{FF2B5EF4-FFF2-40B4-BE49-F238E27FC236}">
                <a16:creationId xmlns:a16="http://schemas.microsoft.com/office/drawing/2014/main" id="{E58B86CA-0D7F-14E8-94D5-441460D55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549275"/>
            <a:ext cx="4140200" cy="269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de-DE" altLang="de-DE" sz="2400">
                <a:solidFill>
                  <a:srgbClr val="FF3300"/>
                </a:solidFill>
              </a:rPr>
              <a:t>Am Beispiel eines </a:t>
            </a:r>
            <a:r>
              <a:rPr lang="de-DE" altLang="de-DE" sz="2400" b="1">
                <a:solidFill>
                  <a:srgbClr val="FF3300"/>
                </a:solidFill>
              </a:rPr>
              <a:t>Fußballtor</a:t>
            </a:r>
            <a:r>
              <a:rPr lang="de-DE" altLang="de-DE" sz="2400">
                <a:solidFill>
                  <a:srgbClr val="FF3300"/>
                </a:solidFill>
              </a:rPr>
              <a:t>s werden im folgenden die wichtigsten Regeln für den Schattenwurf bei Parallelbeleuchtung gezeigt.</a:t>
            </a:r>
          </a:p>
          <a:p>
            <a:pPr algn="r">
              <a:spcBef>
                <a:spcPct val="50000"/>
              </a:spcBef>
            </a:pPr>
            <a:endParaRPr lang="de-DE" alt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C322E91-920F-77E7-E4C5-34242DE92F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836613"/>
            <a:ext cx="6480175" cy="4824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161" name="AutoShape 17">
            <a:extLst>
              <a:ext uri="{FF2B5EF4-FFF2-40B4-BE49-F238E27FC236}">
                <a16:creationId xmlns:a16="http://schemas.microsoft.com/office/drawing/2014/main" id="{62B85137-5231-C6C8-C8C7-538D56A233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565400"/>
            <a:ext cx="6804025" cy="2519363"/>
          </a:xfrm>
          <a:prstGeom prst="parallelogram">
            <a:avLst>
              <a:gd name="adj" fmla="val 111766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grpSp>
        <p:nvGrpSpPr>
          <p:cNvPr id="6148" name="Group 4">
            <a:extLst>
              <a:ext uri="{FF2B5EF4-FFF2-40B4-BE49-F238E27FC236}">
                <a16:creationId xmlns:a16="http://schemas.microsoft.com/office/drawing/2014/main" id="{806E5FAC-7E5F-6F9A-9380-94E488671E72}"/>
              </a:ext>
            </a:extLst>
          </p:cNvPr>
          <p:cNvGrpSpPr>
            <a:grpSpLocks/>
          </p:cNvGrpSpPr>
          <p:nvPr/>
        </p:nvGrpSpPr>
        <p:grpSpPr bwMode="auto">
          <a:xfrm>
            <a:off x="5508625" y="2997200"/>
            <a:ext cx="792163" cy="1366838"/>
            <a:chOff x="3470" y="1888"/>
            <a:chExt cx="499" cy="861"/>
          </a:xfrm>
        </p:grpSpPr>
        <p:sp>
          <p:nvSpPr>
            <p:cNvPr id="6149" name="Line 5">
              <a:extLst>
                <a:ext uri="{FF2B5EF4-FFF2-40B4-BE49-F238E27FC236}">
                  <a16:creationId xmlns:a16="http://schemas.microsoft.com/office/drawing/2014/main" id="{68870F87-C6FB-9E59-A36F-0C4BC66E27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2341"/>
              <a:ext cx="0" cy="408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50" name="Line 6">
              <a:extLst>
                <a:ext uri="{FF2B5EF4-FFF2-40B4-BE49-F238E27FC236}">
                  <a16:creationId xmlns:a16="http://schemas.microsoft.com/office/drawing/2014/main" id="{1258AD1C-7B3B-F5DC-E304-B566330D00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1888"/>
              <a:ext cx="0" cy="408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51" name="Line 7">
              <a:extLst>
                <a:ext uri="{FF2B5EF4-FFF2-40B4-BE49-F238E27FC236}">
                  <a16:creationId xmlns:a16="http://schemas.microsoft.com/office/drawing/2014/main" id="{8635E229-283E-D573-8CA2-34C60BB0DB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1901"/>
              <a:ext cx="495" cy="44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6153" name="Line 9">
            <a:extLst>
              <a:ext uri="{FF2B5EF4-FFF2-40B4-BE49-F238E27FC236}">
                <a16:creationId xmlns:a16="http://schemas.microsoft.com/office/drawing/2014/main" id="{9BD59735-38E2-091E-9537-463780022F1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643438" y="4076700"/>
            <a:ext cx="865187" cy="288925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6154" name="Line 10">
            <a:extLst>
              <a:ext uri="{FF2B5EF4-FFF2-40B4-BE49-F238E27FC236}">
                <a16:creationId xmlns:a16="http://schemas.microsoft.com/office/drawing/2014/main" id="{A8FC7157-76AC-84DB-313F-A60E0A0EAB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3438" y="2349500"/>
            <a:ext cx="4105275" cy="1727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6159" name="Text Box 15">
            <a:extLst>
              <a:ext uri="{FF2B5EF4-FFF2-40B4-BE49-F238E27FC236}">
                <a16:creationId xmlns:a16="http://schemas.microsoft.com/office/drawing/2014/main" id="{D38EBFC7-7C24-840B-528A-D1D5A9E64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908050"/>
            <a:ext cx="3529012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2400"/>
              <a:t>Regel 1:</a:t>
            </a:r>
          </a:p>
          <a:p>
            <a:pPr>
              <a:spcBef>
                <a:spcPct val="50000"/>
              </a:spcBef>
            </a:pPr>
            <a:r>
              <a:rPr lang="de-DE" altLang="de-DE" sz="2400">
                <a:solidFill>
                  <a:srgbClr val="FF3300"/>
                </a:solidFill>
              </a:rPr>
              <a:t>Der Schatten einer Strecke geht immer von ihrem Fußpunkt A in der „Schattenebene“ aus.</a:t>
            </a:r>
          </a:p>
        </p:txBody>
      </p:sp>
      <p:sp>
        <p:nvSpPr>
          <p:cNvPr id="6160" name="Text Box 16">
            <a:extLst>
              <a:ext uri="{FF2B5EF4-FFF2-40B4-BE49-F238E27FC236}">
                <a16:creationId xmlns:a16="http://schemas.microsoft.com/office/drawing/2014/main" id="{7C15148B-8413-A748-54AA-D318DB20B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1125" y="4351338"/>
            <a:ext cx="7921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de-DE" b="1"/>
              <a:t>A</a:t>
            </a:r>
            <a:r>
              <a:rPr lang="de-DE" altLang="de-DE"/>
              <a:t>=</a:t>
            </a:r>
            <a:r>
              <a:rPr lang="de-DE" altLang="de-DE" b="1"/>
              <a:t>A</a:t>
            </a:r>
            <a:r>
              <a:rPr lang="de-DE" altLang="de-DE" b="1" baseline="30000"/>
              <a:t>s</a:t>
            </a:r>
          </a:p>
        </p:txBody>
      </p:sp>
      <p:grpSp>
        <p:nvGrpSpPr>
          <p:cNvPr id="6162" name="Group 18">
            <a:extLst>
              <a:ext uri="{FF2B5EF4-FFF2-40B4-BE49-F238E27FC236}">
                <a16:creationId xmlns:a16="http://schemas.microsoft.com/office/drawing/2014/main" id="{0F535418-CF55-2F94-1833-8D2F686E53F9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4868863"/>
            <a:ext cx="2376487" cy="366712"/>
            <a:chOff x="3923" y="3067"/>
            <a:chExt cx="1497" cy="231"/>
          </a:xfrm>
        </p:grpSpPr>
        <p:sp>
          <p:nvSpPr>
            <p:cNvPr id="6163" name="Line 19">
              <a:extLst>
                <a:ext uri="{FF2B5EF4-FFF2-40B4-BE49-F238E27FC236}">
                  <a16:creationId xmlns:a16="http://schemas.microsoft.com/office/drawing/2014/main" id="{5CA39EA7-6BF2-74A9-2115-1083156E9E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3067"/>
              <a:ext cx="227" cy="91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4" name="Text Box 20">
              <a:extLst>
                <a:ext uri="{FF2B5EF4-FFF2-40B4-BE49-F238E27FC236}">
                  <a16:creationId xmlns:a16="http://schemas.microsoft.com/office/drawing/2014/main" id="{7C0B4A79-B143-5E85-6F07-0F72B5C231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3067"/>
              <a:ext cx="127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altLang="de-DE">
                  <a:solidFill>
                    <a:schemeClr val="accent2"/>
                  </a:solidFill>
                </a:rPr>
                <a:t>„Schattenebene“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9" grpId="0"/>
      <p:bldP spid="616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" name="Rectangle 20">
            <a:extLst>
              <a:ext uri="{FF2B5EF4-FFF2-40B4-BE49-F238E27FC236}">
                <a16:creationId xmlns:a16="http://schemas.microsoft.com/office/drawing/2014/main" id="{27BE8A16-F0EA-216D-EABE-EE1AF9794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836613"/>
            <a:ext cx="6480175" cy="4824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87" name="AutoShape 19">
            <a:extLst>
              <a:ext uri="{FF2B5EF4-FFF2-40B4-BE49-F238E27FC236}">
                <a16:creationId xmlns:a16="http://schemas.microsoft.com/office/drawing/2014/main" id="{82BA0DB1-9C32-F6E1-9561-BF68A4D597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565400"/>
            <a:ext cx="6804025" cy="2519363"/>
          </a:xfrm>
          <a:prstGeom prst="parallelogram">
            <a:avLst>
              <a:gd name="adj" fmla="val 111766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grpSp>
        <p:nvGrpSpPr>
          <p:cNvPr id="7172" name="Group 4">
            <a:extLst>
              <a:ext uri="{FF2B5EF4-FFF2-40B4-BE49-F238E27FC236}">
                <a16:creationId xmlns:a16="http://schemas.microsoft.com/office/drawing/2014/main" id="{90A01615-8093-DA13-1977-67F49E4B185A}"/>
              </a:ext>
            </a:extLst>
          </p:cNvPr>
          <p:cNvGrpSpPr>
            <a:grpSpLocks/>
          </p:cNvGrpSpPr>
          <p:nvPr/>
        </p:nvGrpSpPr>
        <p:grpSpPr bwMode="auto">
          <a:xfrm>
            <a:off x="5508625" y="2997200"/>
            <a:ext cx="792163" cy="1366838"/>
            <a:chOff x="3470" y="1888"/>
            <a:chExt cx="499" cy="861"/>
          </a:xfrm>
        </p:grpSpPr>
        <p:sp>
          <p:nvSpPr>
            <p:cNvPr id="7173" name="Line 5">
              <a:extLst>
                <a:ext uri="{FF2B5EF4-FFF2-40B4-BE49-F238E27FC236}">
                  <a16:creationId xmlns:a16="http://schemas.microsoft.com/office/drawing/2014/main" id="{D0F2350A-706A-3FEC-E546-F2DE7C40E3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2341"/>
              <a:ext cx="0" cy="408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74" name="Line 6">
              <a:extLst>
                <a:ext uri="{FF2B5EF4-FFF2-40B4-BE49-F238E27FC236}">
                  <a16:creationId xmlns:a16="http://schemas.microsoft.com/office/drawing/2014/main" id="{EA3948BF-1A51-122E-044C-9170A343F1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1888"/>
              <a:ext cx="0" cy="408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75" name="Line 7">
              <a:extLst>
                <a:ext uri="{FF2B5EF4-FFF2-40B4-BE49-F238E27FC236}">
                  <a16:creationId xmlns:a16="http://schemas.microsoft.com/office/drawing/2014/main" id="{7CA82D97-09C7-0C9A-3DB7-3BE06984AC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1901"/>
              <a:ext cx="495" cy="44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7176" name="Group 8">
            <a:extLst>
              <a:ext uri="{FF2B5EF4-FFF2-40B4-BE49-F238E27FC236}">
                <a16:creationId xmlns:a16="http://schemas.microsoft.com/office/drawing/2014/main" id="{31EF799A-EFED-7AC2-4B44-A0649AFF31A8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2349500"/>
            <a:ext cx="4105275" cy="2016125"/>
            <a:chOff x="2925" y="1480"/>
            <a:chExt cx="2586" cy="1270"/>
          </a:xfrm>
        </p:grpSpPr>
        <p:sp>
          <p:nvSpPr>
            <p:cNvPr id="7177" name="Line 9">
              <a:extLst>
                <a:ext uri="{FF2B5EF4-FFF2-40B4-BE49-F238E27FC236}">
                  <a16:creationId xmlns:a16="http://schemas.microsoft.com/office/drawing/2014/main" id="{AEBC6149-FF2E-D107-372A-B0B18510B1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25" y="2568"/>
              <a:ext cx="545" cy="18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78" name="Line 10">
              <a:extLst>
                <a:ext uri="{FF2B5EF4-FFF2-40B4-BE49-F238E27FC236}">
                  <a16:creationId xmlns:a16="http://schemas.microsoft.com/office/drawing/2014/main" id="{3AEA7940-65A2-6755-20EC-9EB0C2D331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5" y="1480"/>
              <a:ext cx="2586" cy="108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7183" name="Text Box 15">
            <a:extLst>
              <a:ext uri="{FF2B5EF4-FFF2-40B4-BE49-F238E27FC236}">
                <a16:creationId xmlns:a16="http://schemas.microsoft.com/office/drawing/2014/main" id="{A9C76D4F-8B1C-D042-3D71-BD2F029B5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908050"/>
            <a:ext cx="3960812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2400"/>
              <a:t>Regel 2:</a:t>
            </a:r>
          </a:p>
          <a:p>
            <a:pPr>
              <a:spcBef>
                <a:spcPct val="50000"/>
              </a:spcBef>
            </a:pPr>
            <a:r>
              <a:rPr lang="de-DE" altLang="de-DE" sz="2400">
                <a:solidFill>
                  <a:srgbClr val="FF3300"/>
                </a:solidFill>
              </a:rPr>
              <a:t>2 parallele (und gleich lange) Strecken AB und CD haben parallele (und gleich lange) Schatten.</a:t>
            </a:r>
          </a:p>
        </p:txBody>
      </p:sp>
      <p:sp>
        <p:nvSpPr>
          <p:cNvPr id="7181" name="Line 13">
            <a:extLst>
              <a:ext uri="{FF2B5EF4-FFF2-40B4-BE49-F238E27FC236}">
                <a16:creationId xmlns:a16="http://schemas.microsoft.com/office/drawing/2014/main" id="{257F7C2D-6687-7615-A948-56A4FCA5AB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24488" y="1619250"/>
            <a:ext cx="4105275" cy="172720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7189" name="Group 21">
            <a:extLst>
              <a:ext uri="{FF2B5EF4-FFF2-40B4-BE49-F238E27FC236}">
                <a16:creationId xmlns:a16="http://schemas.microsoft.com/office/drawing/2014/main" id="{57C24C98-8CC9-2CF5-6ECD-9F9FB82061B2}"/>
              </a:ext>
            </a:extLst>
          </p:cNvPr>
          <p:cNvGrpSpPr>
            <a:grpSpLocks/>
          </p:cNvGrpSpPr>
          <p:nvPr/>
        </p:nvGrpSpPr>
        <p:grpSpPr bwMode="auto">
          <a:xfrm>
            <a:off x="5426075" y="3348038"/>
            <a:ext cx="855663" cy="295275"/>
            <a:chOff x="3418" y="2109"/>
            <a:chExt cx="539" cy="186"/>
          </a:xfrm>
        </p:grpSpPr>
        <p:sp>
          <p:nvSpPr>
            <p:cNvPr id="7184" name="Line 16">
              <a:extLst>
                <a:ext uri="{FF2B5EF4-FFF2-40B4-BE49-F238E27FC236}">
                  <a16:creationId xmlns:a16="http://schemas.microsoft.com/office/drawing/2014/main" id="{D7826E56-84C5-2B7A-D86D-9B89B08A10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8" y="2109"/>
              <a:ext cx="190" cy="6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185" name="Line 17">
              <a:extLst>
                <a:ext uri="{FF2B5EF4-FFF2-40B4-BE49-F238E27FC236}">
                  <a16:creationId xmlns:a16="http://schemas.microsoft.com/office/drawing/2014/main" id="{C4518E01-24FA-D5F8-76FC-9244826B51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9" y="2199"/>
              <a:ext cx="288" cy="96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7194" name="Group 26">
            <a:extLst>
              <a:ext uri="{FF2B5EF4-FFF2-40B4-BE49-F238E27FC236}">
                <a16:creationId xmlns:a16="http://schemas.microsoft.com/office/drawing/2014/main" id="{3E042031-4457-0E97-5159-35221D9B0D88}"/>
              </a:ext>
            </a:extLst>
          </p:cNvPr>
          <p:cNvGrpSpPr>
            <a:grpSpLocks/>
          </p:cNvGrpSpPr>
          <p:nvPr/>
        </p:nvGrpSpPr>
        <p:grpSpPr bwMode="auto">
          <a:xfrm>
            <a:off x="5080000" y="3454400"/>
            <a:ext cx="654050" cy="1279525"/>
            <a:chOff x="3200" y="2176"/>
            <a:chExt cx="412" cy="806"/>
          </a:xfrm>
        </p:grpSpPr>
        <p:sp>
          <p:nvSpPr>
            <p:cNvPr id="7190" name="Text Box 22">
              <a:extLst>
                <a:ext uri="{FF2B5EF4-FFF2-40B4-BE49-F238E27FC236}">
                  <a16:creationId xmlns:a16="http://schemas.microsoft.com/office/drawing/2014/main" id="{E4393A89-C662-20E5-F192-6DD78A263F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4" y="2751"/>
              <a:ext cx="4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e-DE" altLang="de-DE" b="1"/>
                <a:t>A</a:t>
              </a:r>
            </a:p>
          </p:txBody>
        </p:sp>
        <p:sp>
          <p:nvSpPr>
            <p:cNvPr id="7191" name="Text Box 23">
              <a:extLst>
                <a:ext uri="{FF2B5EF4-FFF2-40B4-BE49-F238E27FC236}">
                  <a16:creationId xmlns:a16="http://schemas.microsoft.com/office/drawing/2014/main" id="{CAA6403D-3BD4-3140-888C-2488875AC9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0" y="2176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e-DE" altLang="de-DE" b="1"/>
                <a:t>B</a:t>
              </a:r>
            </a:p>
          </p:txBody>
        </p:sp>
      </p:grpSp>
      <p:grpSp>
        <p:nvGrpSpPr>
          <p:cNvPr id="7195" name="Group 27">
            <a:extLst>
              <a:ext uri="{FF2B5EF4-FFF2-40B4-BE49-F238E27FC236}">
                <a16:creationId xmlns:a16="http://schemas.microsoft.com/office/drawing/2014/main" id="{0927C22D-1D3F-0BFC-CC44-A5382C6D6115}"/>
              </a:ext>
            </a:extLst>
          </p:cNvPr>
          <p:cNvGrpSpPr>
            <a:grpSpLocks/>
          </p:cNvGrpSpPr>
          <p:nvPr/>
        </p:nvGrpSpPr>
        <p:grpSpPr bwMode="auto">
          <a:xfrm>
            <a:off x="5935663" y="2679700"/>
            <a:ext cx="576262" cy="1333500"/>
            <a:chOff x="3739" y="1688"/>
            <a:chExt cx="363" cy="840"/>
          </a:xfrm>
        </p:grpSpPr>
        <p:sp>
          <p:nvSpPr>
            <p:cNvPr id="7192" name="Text Box 24">
              <a:extLst>
                <a:ext uri="{FF2B5EF4-FFF2-40B4-BE49-F238E27FC236}">
                  <a16:creationId xmlns:a16="http://schemas.microsoft.com/office/drawing/2014/main" id="{873C63D3-A6F4-2D52-70AE-1DA32B18E4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30" y="2297"/>
              <a:ext cx="27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e-DE" altLang="de-DE" b="1"/>
                <a:t>C</a:t>
              </a:r>
            </a:p>
          </p:txBody>
        </p:sp>
        <p:sp>
          <p:nvSpPr>
            <p:cNvPr id="7193" name="Text Box 25">
              <a:extLst>
                <a:ext uri="{FF2B5EF4-FFF2-40B4-BE49-F238E27FC236}">
                  <a16:creationId xmlns:a16="http://schemas.microsoft.com/office/drawing/2014/main" id="{7AFD2BED-DBE0-72F3-8F91-1767F33A71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9" y="1688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de-DE" altLang="de-DE" b="1"/>
                <a:t>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5" name="Rectangle 25">
            <a:extLst>
              <a:ext uri="{FF2B5EF4-FFF2-40B4-BE49-F238E27FC236}">
                <a16:creationId xmlns:a16="http://schemas.microsoft.com/office/drawing/2014/main" id="{9EA38E40-0D1A-4513-1A78-F9BCDF9A4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836613"/>
            <a:ext cx="6480175" cy="4824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10243" name="AutoShape 3">
            <a:extLst>
              <a:ext uri="{FF2B5EF4-FFF2-40B4-BE49-F238E27FC236}">
                <a16:creationId xmlns:a16="http://schemas.microsoft.com/office/drawing/2014/main" id="{E54B7765-2A80-D06A-1FED-43B7B0E6DA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2565400"/>
            <a:ext cx="6804025" cy="2519363"/>
          </a:xfrm>
          <a:prstGeom prst="parallelogram">
            <a:avLst>
              <a:gd name="adj" fmla="val 111766"/>
            </a:avLst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grpSp>
        <p:nvGrpSpPr>
          <p:cNvPr id="10244" name="Group 4">
            <a:extLst>
              <a:ext uri="{FF2B5EF4-FFF2-40B4-BE49-F238E27FC236}">
                <a16:creationId xmlns:a16="http://schemas.microsoft.com/office/drawing/2014/main" id="{113886A2-8BA8-3C17-FD0B-1FE7B9A45A26}"/>
              </a:ext>
            </a:extLst>
          </p:cNvPr>
          <p:cNvGrpSpPr>
            <a:grpSpLocks/>
          </p:cNvGrpSpPr>
          <p:nvPr/>
        </p:nvGrpSpPr>
        <p:grpSpPr bwMode="auto">
          <a:xfrm>
            <a:off x="5508625" y="2997200"/>
            <a:ext cx="792163" cy="1366838"/>
            <a:chOff x="3470" y="1888"/>
            <a:chExt cx="499" cy="861"/>
          </a:xfrm>
        </p:grpSpPr>
        <p:sp>
          <p:nvSpPr>
            <p:cNvPr id="10245" name="Line 5">
              <a:extLst>
                <a:ext uri="{FF2B5EF4-FFF2-40B4-BE49-F238E27FC236}">
                  <a16:creationId xmlns:a16="http://schemas.microsoft.com/office/drawing/2014/main" id="{F02726EA-BF65-1FBC-3567-BB93BEB1D8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2341"/>
              <a:ext cx="0" cy="408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46" name="Line 6">
              <a:extLst>
                <a:ext uri="{FF2B5EF4-FFF2-40B4-BE49-F238E27FC236}">
                  <a16:creationId xmlns:a16="http://schemas.microsoft.com/office/drawing/2014/main" id="{B4BE427F-6A7E-BAFE-EE2C-20A32C7372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69" y="1888"/>
              <a:ext cx="0" cy="408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47" name="Line 7">
              <a:extLst>
                <a:ext uri="{FF2B5EF4-FFF2-40B4-BE49-F238E27FC236}">
                  <a16:creationId xmlns:a16="http://schemas.microsoft.com/office/drawing/2014/main" id="{7347D894-E0DE-2533-DCBF-B3DCCD406A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0" y="1901"/>
              <a:ext cx="495" cy="44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248" name="Group 8">
            <a:extLst>
              <a:ext uri="{FF2B5EF4-FFF2-40B4-BE49-F238E27FC236}">
                <a16:creationId xmlns:a16="http://schemas.microsoft.com/office/drawing/2014/main" id="{EBEED5CE-FEF9-2781-8B72-ED0D9A04D4E7}"/>
              </a:ext>
            </a:extLst>
          </p:cNvPr>
          <p:cNvGrpSpPr>
            <a:grpSpLocks/>
          </p:cNvGrpSpPr>
          <p:nvPr/>
        </p:nvGrpSpPr>
        <p:grpSpPr bwMode="auto">
          <a:xfrm>
            <a:off x="4643438" y="2349500"/>
            <a:ext cx="4105275" cy="2016125"/>
            <a:chOff x="2925" y="1480"/>
            <a:chExt cx="2586" cy="1270"/>
          </a:xfrm>
        </p:grpSpPr>
        <p:sp>
          <p:nvSpPr>
            <p:cNvPr id="10249" name="Line 9">
              <a:extLst>
                <a:ext uri="{FF2B5EF4-FFF2-40B4-BE49-F238E27FC236}">
                  <a16:creationId xmlns:a16="http://schemas.microsoft.com/office/drawing/2014/main" id="{8A037F09-8AAF-46E1-20FA-B8F36FBC9E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25" y="2568"/>
              <a:ext cx="545" cy="182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50" name="Line 10">
              <a:extLst>
                <a:ext uri="{FF2B5EF4-FFF2-40B4-BE49-F238E27FC236}">
                  <a16:creationId xmlns:a16="http://schemas.microsoft.com/office/drawing/2014/main" id="{120BE1EA-7EA7-797E-59F0-001623F77D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5" y="1480"/>
              <a:ext cx="2586" cy="108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251" name="Text Box 11">
            <a:extLst>
              <a:ext uri="{FF2B5EF4-FFF2-40B4-BE49-F238E27FC236}">
                <a16:creationId xmlns:a16="http://schemas.microsoft.com/office/drawing/2014/main" id="{09A5A0F4-9F90-4684-33F3-7DEF0257C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908050"/>
            <a:ext cx="360045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de-DE" sz="2400"/>
              <a:t>Regel 3:</a:t>
            </a:r>
          </a:p>
          <a:p>
            <a:pPr>
              <a:spcBef>
                <a:spcPct val="50000"/>
              </a:spcBef>
            </a:pPr>
            <a:r>
              <a:rPr lang="de-DE" altLang="de-DE" sz="2400">
                <a:solidFill>
                  <a:srgbClr val="FF3300"/>
                </a:solidFill>
              </a:rPr>
              <a:t>Liegt eine Strecke zur „Schattenebene“ parallel, so ist sie zu ihrem Schatten parallel.</a:t>
            </a:r>
          </a:p>
        </p:txBody>
      </p:sp>
      <p:grpSp>
        <p:nvGrpSpPr>
          <p:cNvPr id="10252" name="Group 12">
            <a:extLst>
              <a:ext uri="{FF2B5EF4-FFF2-40B4-BE49-F238E27FC236}">
                <a16:creationId xmlns:a16="http://schemas.microsoft.com/office/drawing/2014/main" id="{F71A4F67-1268-6B23-9420-D8B2030C1F72}"/>
              </a:ext>
            </a:extLst>
          </p:cNvPr>
          <p:cNvGrpSpPr>
            <a:grpSpLocks/>
          </p:cNvGrpSpPr>
          <p:nvPr/>
        </p:nvGrpSpPr>
        <p:grpSpPr bwMode="auto">
          <a:xfrm>
            <a:off x="5424488" y="1619250"/>
            <a:ext cx="4105275" cy="2024063"/>
            <a:chOff x="3417" y="1020"/>
            <a:chExt cx="2586" cy="1275"/>
          </a:xfrm>
        </p:grpSpPr>
        <p:sp>
          <p:nvSpPr>
            <p:cNvPr id="10253" name="Line 13">
              <a:extLst>
                <a:ext uri="{FF2B5EF4-FFF2-40B4-BE49-F238E27FC236}">
                  <a16:creationId xmlns:a16="http://schemas.microsoft.com/office/drawing/2014/main" id="{DAABDC36-DC9E-A0D8-714B-266DCF2108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17" y="1020"/>
              <a:ext cx="2586" cy="108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54" name="Line 14">
              <a:extLst>
                <a:ext uri="{FF2B5EF4-FFF2-40B4-BE49-F238E27FC236}">
                  <a16:creationId xmlns:a16="http://schemas.microsoft.com/office/drawing/2014/main" id="{083920FF-877D-82B3-3C50-72EE56A571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8" y="2109"/>
              <a:ext cx="190" cy="65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55" name="Line 15">
              <a:extLst>
                <a:ext uri="{FF2B5EF4-FFF2-40B4-BE49-F238E27FC236}">
                  <a16:creationId xmlns:a16="http://schemas.microsoft.com/office/drawing/2014/main" id="{66BB4733-304B-2613-3C31-59B3095379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9" y="2199"/>
              <a:ext cx="288" cy="96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256" name="Line 16">
            <a:extLst>
              <a:ext uri="{FF2B5EF4-FFF2-40B4-BE49-F238E27FC236}">
                <a16:creationId xmlns:a16="http://schemas.microsoft.com/office/drawing/2014/main" id="{ED508FBE-D042-ACD7-33EF-130426EB16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3438" y="3343275"/>
            <a:ext cx="814387" cy="733425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10259" name="Group 19">
            <a:extLst>
              <a:ext uri="{FF2B5EF4-FFF2-40B4-BE49-F238E27FC236}">
                <a16:creationId xmlns:a16="http://schemas.microsoft.com/office/drawing/2014/main" id="{7F96A47C-4F79-0372-6BE0-674659DD34BA}"/>
              </a:ext>
            </a:extLst>
          </p:cNvPr>
          <p:cNvGrpSpPr>
            <a:grpSpLocks/>
          </p:cNvGrpSpPr>
          <p:nvPr/>
        </p:nvGrpSpPr>
        <p:grpSpPr bwMode="auto">
          <a:xfrm>
            <a:off x="5835650" y="3284538"/>
            <a:ext cx="176213" cy="107950"/>
            <a:chOff x="3676" y="2069"/>
            <a:chExt cx="111" cy="68"/>
          </a:xfrm>
        </p:grpSpPr>
        <p:sp>
          <p:nvSpPr>
            <p:cNvPr id="10257" name="Line 17">
              <a:extLst>
                <a:ext uri="{FF2B5EF4-FFF2-40B4-BE49-F238E27FC236}">
                  <a16:creationId xmlns:a16="http://schemas.microsoft.com/office/drawing/2014/main" id="{CDE80BD7-D505-7B84-A5AC-E08E5AF460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069"/>
              <a:ext cx="91" cy="4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58" name="Line 18">
              <a:extLst>
                <a:ext uri="{FF2B5EF4-FFF2-40B4-BE49-F238E27FC236}">
                  <a16:creationId xmlns:a16="http://schemas.microsoft.com/office/drawing/2014/main" id="{42312A0E-9446-B715-86BA-EC22A1BDD4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6" y="2091"/>
              <a:ext cx="91" cy="4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260" name="Group 20">
            <a:extLst>
              <a:ext uri="{FF2B5EF4-FFF2-40B4-BE49-F238E27FC236}">
                <a16:creationId xmlns:a16="http://schemas.microsoft.com/office/drawing/2014/main" id="{050694DA-A262-740C-A078-51BA4E7C5A91}"/>
              </a:ext>
            </a:extLst>
          </p:cNvPr>
          <p:cNvGrpSpPr>
            <a:grpSpLocks/>
          </p:cNvGrpSpPr>
          <p:nvPr/>
        </p:nvGrpSpPr>
        <p:grpSpPr bwMode="auto">
          <a:xfrm>
            <a:off x="5084763" y="3557588"/>
            <a:ext cx="176212" cy="107950"/>
            <a:chOff x="3676" y="2069"/>
            <a:chExt cx="111" cy="68"/>
          </a:xfrm>
        </p:grpSpPr>
        <p:sp>
          <p:nvSpPr>
            <p:cNvPr id="10261" name="Line 21">
              <a:extLst>
                <a:ext uri="{FF2B5EF4-FFF2-40B4-BE49-F238E27FC236}">
                  <a16:creationId xmlns:a16="http://schemas.microsoft.com/office/drawing/2014/main" id="{7CA0A2FF-AD2B-9C9C-6DD3-4C10985304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069"/>
              <a:ext cx="91" cy="4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62" name="Line 22">
              <a:extLst>
                <a:ext uri="{FF2B5EF4-FFF2-40B4-BE49-F238E27FC236}">
                  <a16:creationId xmlns:a16="http://schemas.microsoft.com/office/drawing/2014/main" id="{1AFB4107-6FC9-E65A-71D0-95CD660739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6" y="2091"/>
              <a:ext cx="91" cy="4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266" name="Group 26">
            <a:extLst>
              <a:ext uri="{FF2B5EF4-FFF2-40B4-BE49-F238E27FC236}">
                <a16:creationId xmlns:a16="http://schemas.microsoft.com/office/drawing/2014/main" id="{F4AADE09-DE2A-0C41-B9D2-D23DF3D7A3DE}"/>
              </a:ext>
            </a:extLst>
          </p:cNvPr>
          <p:cNvGrpSpPr>
            <a:grpSpLocks/>
          </p:cNvGrpSpPr>
          <p:nvPr/>
        </p:nvGrpSpPr>
        <p:grpSpPr bwMode="auto">
          <a:xfrm>
            <a:off x="6227763" y="4868863"/>
            <a:ext cx="2376487" cy="366712"/>
            <a:chOff x="3923" y="3067"/>
            <a:chExt cx="1497" cy="231"/>
          </a:xfrm>
        </p:grpSpPr>
        <p:sp>
          <p:nvSpPr>
            <p:cNvPr id="10263" name="Line 23">
              <a:extLst>
                <a:ext uri="{FF2B5EF4-FFF2-40B4-BE49-F238E27FC236}">
                  <a16:creationId xmlns:a16="http://schemas.microsoft.com/office/drawing/2014/main" id="{B04023D1-23B0-A1AA-6A1F-4F4E576613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3067"/>
              <a:ext cx="227" cy="91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0264" name="Text Box 24">
              <a:extLst>
                <a:ext uri="{FF2B5EF4-FFF2-40B4-BE49-F238E27FC236}">
                  <a16:creationId xmlns:a16="http://schemas.microsoft.com/office/drawing/2014/main" id="{F8D34BB0-F826-3A82-BA10-08BD2725B8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0" y="3067"/>
              <a:ext cx="127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altLang="de-DE">
                  <a:solidFill>
                    <a:schemeClr val="accent2"/>
                  </a:solidFill>
                </a:rPr>
                <a:t>„Schattenebene“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1" grpId="0"/>
    </p:bld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</Words>
  <Application>Microsoft Office PowerPoint</Application>
  <PresentationFormat>Bildschirmpräsentation (4:3)</PresentationFormat>
  <Paragraphs>23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9" baseType="lpstr">
      <vt:lpstr>Arial</vt:lpstr>
      <vt:lpstr>Standarddesign</vt:lpstr>
      <vt:lpstr>Schatten bei Parallelbeleuchtung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 </dc:creator>
  <cp:lastModifiedBy>Blümel Manfred Mag.,</cp:lastModifiedBy>
  <cp:revision>14</cp:revision>
  <dcterms:created xsi:type="dcterms:W3CDTF">2008-02-02T17:11:41Z</dcterms:created>
  <dcterms:modified xsi:type="dcterms:W3CDTF">2022-11-09T10:19:06Z</dcterms:modified>
</cp:coreProperties>
</file>